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3" r:id="rId2"/>
    <p:sldId id="265" r:id="rId3"/>
    <p:sldId id="281" r:id="rId4"/>
    <p:sldId id="275" r:id="rId5"/>
    <p:sldId id="276" r:id="rId6"/>
    <p:sldId id="274" r:id="rId7"/>
    <p:sldId id="277" r:id="rId8"/>
    <p:sldId id="279" r:id="rId9"/>
    <p:sldId id="280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5332" autoAdjust="0"/>
  </p:normalViewPr>
  <p:slideViewPr>
    <p:cSldViewPr snapToGrid="0">
      <p:cViewPr varScale="1">
        <p:scale>
          <a:sx n="83" d="100"/>
          <a:sy n="83" d="100"/>
        </p:scale>
        <p:origin x="552" y="8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96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5/13/2019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5/13/2019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5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43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41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73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62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80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15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43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14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2" name="Group 21"/>
          <p:cNvGrpSpPr/>
          <p:nvPr/>
        </p:nvGrpSpPr>
        <p:grpSpPr>
          <a:xfrm rot="10800000">
            <a:off x="11478768" y="0"/>
            <a:ext cx="713232" cy="6858000"/>
            <a:chOff x="0" y="0"/>
            <a:chExt cx="713232" cy="6858000"/>
          </a:xfrm>
        </p:grpSpPr>
        <p:sp>
          <p:nvSpPr>
            <p:cNvPr id="23" name="Rectangle 22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2520" y="3749040"/>
            <a:ext cx="996696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5/13/2019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5/13/2019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5/13/2019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5/13/2019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12520" y="3749040"/>
            <a:ext cx="996696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5/13/2019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800" b="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5/13/2019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5/13/2019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5/13/2019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5/13/2019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5/13/2019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auto">
          <a:xfrm>
            <a:off x="0" y="6309360"/>
            <a:ext cx="12188825" cy="50292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auto">
          <a:xfrm>
            <a:off x="0" y="6703255"/>
            <a:ext cx="12188825" cy="154745"/>
          </a:xfrm>
          <a:prstGeom prst="rect">
            <a:avLst/>
          </a:prstGeom>
          <a:solidFill>
            <a:schemeClr val="accent1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5/13/2019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230" y="5599344"/>
            <a:ext cx="718457" cy="7184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600" b="1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5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520" y="1188720"/>
            <a:ext cx="9966960" cy="3246802"/>
          </a:xfrm>
        </p:spPr>
        <p:txBody>
          <a:bodyPr/>
          <a:lstStyle/>
          <a:p>
            <a:r>
              <a:rPr lang="en-US" sz="5400" dirty="0" smtClean="0"/>
              <a:t>Performance Appraisal Training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2520" y="4681182"/>
            <a:ext cx="9966960" cy="1323832"/>
          </a:xfrm>
        </p:spPr>
        <p:txBody>
          <a:bodyPr/>
          <a:lstStyle/>
          <a:p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13, </a:t>
            </a:r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814" y="5386813"/>
            <a:ext cx="751438" cy="751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551" y="1362269"/>
            <a:ext cx="1492898" cy="149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87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Changes to </a:t>
            </a:r>
            <a:br>
              <a:rPr lang="en-US" sz="4400" dirty="0" smtClean="0"/>
            </a:br>
            <a:r>
              <a:rPr lang="en-US" sz="4400" dirty="0" smtClean="0"/>
              <a:t>Performance Appraisal System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36728" y="1811382"/>
            <a:ext cx="10631606" cy="4205369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000" dirty="0" smtClean="0"/>
              <a:t>Incorporating many best practices such as: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Holistic 30-day process including: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Employee Self Appraisal – 7 Days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Immediate Supervisory Review – 7 Days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Next Level Supervisory Review, if applicable – 7 Days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HR Approval – 3 Days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Final Discussion/Presentation of Appraisal – 6 Days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Finally Executed Appraisals are due in HR @5pm 7/1/19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70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2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Changes to </a:t>
            </a:r>
            <a:br>
              <a:rPr lang="en-US" sz="4400" dirty="0" smtClean="0"/>
            </a:br>
            <a:r>
              <a:rPr lang="en-US" sz="4400" dirty="0" smtClean="0"/>
              <a:t>Performance Appraisal System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41120" y="1811382"/>
            <a:ext cx="9509760" cy="42053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Due dates moving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This year (FY19) is a transitional year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Appraising Goals from Previous Evaluation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Setting Goals for FY20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Separation of Appraisal and salary increase decisions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Increases will still be determined during the budget process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0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28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6754" y="156755"/>
            <a:ext cx="11939452" cy="611341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Changing from 3 tiered Evaluation to 5 tiered Appraisal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Below Expectations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 smtClean="0"/>
              <a:t>Consistently Fails to meet expectations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Improvement Needed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 smtClean="0"/>
              <a:t>Inconsistent – Performance at times meets and</a:t>
            </a:r>
            <a:r>
              <a:rPr lang="en-US" sz="2600" dirty="0"/>
              <a:t> </a:t>
            </a:r>
            <a:r>
              <a:rPr lang="en-US" sz="2600" dirty="0" smtClean="0"/>
              <a:t>at times fails to meet expectations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Meets Expectations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 smtClean="0"/>
              <a:t>Consistently Solid Performer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Exceeds Expectations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Consistently demonstrates high-level performance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Outstanding/Leader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Consistently demonstrates the highest level performance/exemplifies </a:t>
            </a:r>
          </a:p>
          <a:p>
            <a:pPr marL="685800" lvl="2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work ethic in a variety of assignments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91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Changes to</a:t>
            </a:r>
            <a:br>
              <a:rPr lang="en-US" dirty="0" smtClean="0"/>
            </a:br>
            <a:r>
              <a:rPr lang="en-US" dirty="0" smtClean="0"/>
              <a:t>Performance Appraisal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Staff divided into three categories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Non-supervisory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Supervisory &amp; Professional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Managerial &amp; Executive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Performance Appraisals will be available in Fillable PDF versions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New Narrative flow of appraisal is logical and more user friendly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63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Changes to</a:t>
            </a:r>
            <a:br>
              <a:rPr lang="en-US" dirty="0" smtClean="0"/>
            </a:br>
            <a:r>
              <a:rPr lang="en-US" dirty="0" smtClean="0"/>
              <a:t>Performance Appraisal System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1668993"/>
            <a:ext cx="10485120" cy="434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Five </a:t>
            </a:r>
            <a:r>
              <a:rPr lang="en-US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Rating Areas 38-39 </a:t>
            </a: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5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b="1" dirty="0" smtClean="0"/>
              <a:t>(Job </a:t>
            </a:r>
            <a:r>
              <a:rPr lang="en-US" sz="2200" b="1" dirty="0"/>
              <a:t>Knowledge, Competence, and Expertise</a:t>
            </a:r>
            <a:r>
              <a:rPr lang="en-US" sz="2200" b="1" dirty="0" smtClean="0"/>
              <a:t>)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5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Teamwork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b="1" dirty="0"/>
              <a:t>(Relational Skills and Effectiveness</a:t>
            </a:r>
            <a:r>
              <a:rPr lang="en-US" sz="2200" b="1" dirty="0" smtClean="0"/>
              <a:t>)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5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Innovation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b="1" dirty="0"/>
              <a:t>(Critical Thinking, Problem Solving, Initiative and Results Orientation) </a:t>
            </a:r>
            <a:endParaRPr lang="en-US" sz="22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5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Conscientiousness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b="1" dirty="0"/>
              <a:t>(Awareness and efficient use of Resources and Safety Measures) </a:t>
            </a:r>
            <a:endParaRPr lang="en-US" sz="22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5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(Customer Focus)</a:t>
            </a:r>
          </a:p>
        </p:txBody>
      </p:sp>
    </p:spTree>
    <p:extLst>
      <p:ext uri="{BB962C8B-B14F-4D97-AF65-F5344CB8AC3E}">
        <p14:creationId xmlns:p14="http://schemas.microsoft.com/office/powerpoint/2010/main" val="161013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Changes to</a:t>
            </a:r>
            <a:br>
              <a:rPr lang="en-US" dirty="0" smtClean="0"/>
            </a:br>
            <a:r>
              <a:rPr lang="en-US" dirty="0" smtClean="0"/>
              <a:t>Performance Appraisal System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1668993"/>
            <a:ext cx="10485120" cy="434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8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Professional Goals Section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Goals Must be S.M.A.R.T.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Measurable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Achievable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Relevant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Time-bound</a:t>
            </a:r>
            <a:endParaRPr lang="en-US" sz="22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22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58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Training Schedule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0376" y="2347415"/>
            <a:ext cx="10949144" cy="36649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May 9 ,2019 – 2:00 p.m. Directors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May 13, 2019 – 1:30 p.m. Managers/Supervisors 				</a:t>
            </a:r>
            <a:r>
              <a:rPr lang="en-US" sz="3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Immediately following Staff Meeting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May 20, 2019 – 1:30-2:30 p.m. Supplemental</a:t>
            </a:r>
          </a:p>
          <a:p>
            <a:pPr marL="45720" indent="0">
              <a:spcBef>
                <a:spcPts val="600"/>
              </a:spcBef>
              <a:buNone/>
            </a:pPr>
            <a:endParaRPr lang="en-US" sz="36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97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Sheer Blu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A 2015 Widescreen PP Template.potx" id="{38C765C1-9163-4A72-BCB9-8FFD95CF5F0B}" vid="{3A04DBA8-4A5A-4096-9AB0-4752DE5DAE9B}"/>
    </a:ext>
  </a:extLst>
</a:theme>
</file>

<file path=ppt/theme/theme2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</TotalTime>
  <Words>293</Words>
  <Application>Microsoft Office PowerPoint</Application>
  <PresentationFormat>Widescreen</PresentationFormat>
  <Paragraphs>72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Times New Roman</vt:lpstr>
      <vt:lpstr>Wingdings</vt:lpstr>
      <vt:lpstr>Sheer Blue 16x9</vt:lpstr>
      <vt:lpstr>Performance Appraisal Training</vt:lpstr>
      <vt:lpstr>Changes to  Performance Appraisal System</vt:lpstr>
      <vt:lpstr>PowerPoint Presentation</vt:lpstr>
      <vt:lpstr>Changes to  Performance Appraisal System</vt:lpstr>
      <vt:lpstr>PowerPoint Presentation</vt:lpstr>
      <vt:lpstr>Changes to Performance Appraisal System</vt:lpstr>
      <vt:lpstr>Changes to Performance Appraisal System</vt:lpstr>
      <vt:lpstr>Changes to Performance Appraisal System</vt:lpstr>
      <vt:lpstr>Training Schedule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Council</dc:title>
  <dc:creator>Groves, Brian</dc:creator>
  <cp:lastModifiedBy>Kendrick, Bryan</cp:lastModifiedBy>
  <cp:revision>26</cp:revision>
  <cp:lastPrinted>2019-05-09T17:54:12Z</cp:lastPrinted>
  <dcterms:created xsi:type="dcterms:W3CDTF">2015-11-23T21:06:30Z</dcterms:created>
  <dcterms:modified xsi:type="dcterms:W3CDTF">2019-05-13T13:27:27Z</dcterms:modified>
</cp:coreProperties>
</file>